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 Semi Bold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260" y="927973"/>
            <a:ext cx="7378184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Business Recommendations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44260" y="2336721"/>
            <a:ext cx="4238863" cy="1907262"/>
          </a:xfrm>
          <a:prstGeom prst="roundRect">
            <a:avLst>
              <a:gd name="adj" fmla="val 5753"/>
            </a:avLst>
          </a:prstGeom>
          <a:solidFill>
            <a:srgbClr val="F9F6F0"/>
          </a:solidFill>
          <a:ln/>
        </p:spPr>
      </p:sp>
      <p:sp>
        <p:nvSpPr>
          <p:cNvPr id="4" name="Shape 2"/>
          <p:cNvSpPr/>
          <p:nvPr/>
        </p:nvSpPr>
        <p:spPr>
          <a:xfrm>
            <a:off x="744260" y="2313861"/>
            <a:ext cx="4238863" cy="91440"/>
          </a:xfrm>
          <a:prstGeom prst="roundRect">
            <a:avLst>
              <a:gd name="adj" fmla="val 34884"/>
            </a:avLst>
          </a:prstGeom>
          <a:solidFill>
            <a:srgbClr val="D3C5B6"/>
          </a:solidFill>
          <a:ln/>
        </p:spPr>
      </p:sp>
      <p:sp>
        <p:nvSpPr>
          <p:cNvPr id="5" name="Shape 3"/>
          <p:cNvSpPr/>
          <p:nvPr/>
        </p:nvSpPr>
        <p:spPr>
          <a:xfrm>
            <a:off x="2544723" y="2017752"/>
            <a:ext cx="637937" cy="637937"/>
          </a:xfrm>
          <a:prstGeom prst="roundRect">
            <a:avLst>
              <a:gd name="adj" fmla="val 143337"/>
            </a:avLst>
          </a:prstGeom>
          <a:solidFill>
            <a:srgbClr val="D3C5B6"/>
          </a:solidFill>
          <a:ln/>
        </p:spPr>
      </p:sp>
      <p:sp>
        <p:nvSpPr>
          <p:cNvPr id="6" name="Text 4"/>
          <p:cNvSpPr/>
          <p:nvPr/>
        </p:nvSpPr>
        <p:spPr>
          <a:xfrm>
            <a:off x="2736056" y="2177177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79765" y="2868335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Boost Subscriptions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79765" y="3328154"/>
            <a:ext cx="376785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Promote exclusive benefits for subscribers to increase conversion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5195768" y="2336721"/>
            <a:ext cx="4238863" cy="1907262"/>
          </a:xfrm>
          <a:prstGeom prst="roundRect">
            <a:avLst>
              <a:gd name="adj" fmla="val 5753"/>
            </a:avLst>
          </a:prstGeom>
          <a:solidFill>
            <a:srgbClr val="F9F6F0"/>
          </a:solidFill>
          <a:ln/>
        </p:spPr>
      </p:sp>
      <p:sp>
        <p:nvSpPr>
          <p:cNvPr id="10" name="Shape 8"/>
          <p:cNvSpPr/>
          <p:nvPr/>
        </p:nvSpPr>
        <p:spPr>
          <a:xfrm>
            <a:off x="5195768" y="2313861"/>
            <a:ext cx="4238863" cy="91440"/>
          </a:xfrm>
          <a:prstGeom prst="roundRect">
            <a:avLst>
              <a:gd name="adj" fmla="val 34884"/>
            </a:avLst>
          </a:prstGeom>
          <a:solidFill>
            <a:srgbClr val="D3C5B6"/>
          </a:solidFill>
          <a:ln/>
        </p:spPr>
      </p:sp>
      <p:sp>
        <p:nvSpPr>
          <p:cNvPr id="11" name="Shape 9"/>
          <p:cNvSpPr/>
          <p:nvPr/>
        </p:nvSpPr>
        <p:spPr>
          <a:xfrm>
            <a:off x="6996232" y="2017752"/>
            <a:ext cx="637937" cy="637937"/>
          </a:xfrm>
          <a:prstGeom prst="roundRect">
            <a:avLst>
              <a:gd name="adj" fmla="val 143337"/>
            </a:avLst>
          </a:prstGeom>
          <a:solidFill>
            <a:srgbClr val="D3C5B6"/>
          </a:solidFill>
          <a:ln/>
        </p:spPr>
      </p:sp>
      <p:sp>
        <p:nvSpPr>
          <p:cNvPr id="12" name="Text 10"/>
          <p:cNvSpPr/>
          <p:nvPr/>
        </p:nvSpPr>
        <p:spPr>
          <a:xfrm>
            <a:off x="7187565" y="2177177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5431274" y="2868335"/>
            <a:ext cx="366319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Loyalty Programs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5431274" y="3328154"/>
            <a:ext cx="376785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Reward repeat buyers to move them into "Loyal" segment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9647277" y="2336721"/>
            <a:ext cx="4238863" cy="1907262"/>
          </a:xfrm>
          <a:prstGeom prst="roundRect">
            <a:avLst>
              <a:gd name="adj" fmla="val 5753"/>
            </a:avLst>
          </a:prstGeom>
          <a:solidFill>
            <a:srgbClr val="F9F6F0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7277" y="2313861"/>
            <a:ext cx="4238863" cy="91440"/>
          </a:xfrm>
          <a:prstGeom prst="roundRect">
            <a:avLst>
              <a:gd name="adj" fmla="val 34884"/>
            </a:avLst>
          </a:prstGeom>
          <a:solidFill>
            <a:srgbClr val="D3C5B6"/>
          </a:solidFill>
          <a:ln/>
        </p:spPr>
      </p:sp>
      <p:sp>
        <p:nvSpPr>
          <p:cNvPr id="17" name="Shape 15"/>
          <p:cNvSpPr/>
          <p:nvPr/>
        </p:nvSpPr>
        <p:spPr>
          <a:xfrm>
            <a:off x="11447740" y="2017752"/>
            <a:ext cx="637937" cy="637937"/>
          </a:xfrm>
          <a:prstGeom prst="roundRect">
            <a:avLst>
              <a:gd name="adj" fmla="val 143337"/>
            </a:avLst>
          </a:prstGeom>
          <a:solidFill>
            <a:srgbClr val="D3C5B6"/>
          </a:solidFill>
          <a:ln/>
        </p:spPr>
      </p:sp>
      <p:sp>
        <p:nvSpPr>
          <p:cNvPr id="18" name="Text 16"/>
          <p:cNvSpPr/>
          <p:nvPr/>
        </p:nvSpPr>
        <p:spPr>
          <a:xfrm>
            <a:off x="11639074" y="2177177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9882783" y="2868335"/>
            <a:ext cx="305228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Review Discount Policy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9882783" y="3328154"/>
            <a:ext cx="376785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Balance sales boosts with margin control for sustainable growth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4260" y="4775597"/>
            <a:ext cx="6464618" cy="1567101"/>
          </a:xfrm>
          <a:prstGeom prst="roundRect">
            <a:avLst>
              <a:gd name="adj" fmla="val 7002"/>
            </a:avLst>
          </a:prstGeom>
          <a:solidFill>
            <a:srgbClr val="F9F6F0"/>
          </a:solidFill>
          <a:ln/>
        </p:spPr>
      </p:sp>
      <p:sp>
        <p:nvSpPr>
          <p:cNvPr id="22" name="Shape 20"/>
          <p:cNvSpPr/>
          <p:nvPr/>
        </p:nvSpPr>
        <p:spPr>
          <a:xfrm>
            <a:off x="744260" y="4752737"/>
            <a:ext cx="6464618" cy="91440"/>
          </a:xfrm>
          <a:prstGeom prst="roundRect">
            <a:avLst>
              <a:gd name="adj" fmla="val 34884"/>
            </a:avLst>
          </a:prstGeom>
          <a:solidFill>
            <a:srgbClr val="D3C5B6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600" y="4456628"/>
            <a:ext cx="637937" cy="637937"/>
          </a:xfrm>
          <a:prstGeom prst="roundRect">
            <a:avLst>
              <a:gd name="adj" fmla="val 143337"/>
            </a:avLst>
          </a:prstGeom>
          <a:solidFill>
            <a:srgbClr val="D3C5B6"/>
          </a:solidFill>
          <a:ln/>
        </p:spPr>
      </p:sp>
      <p:sp>
        <p:nvSpPr>
          <p:cNvPr id="24" name="Text 22"/>
          <p:cNvSpPr/>
          <p:nvPr/>
        </p:nvSpPr>
        <p:spPr>
          <a:xfrm>
            <a:off x="3848933" y="4616053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979765" y="5307211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 Positioning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979765" y="5767030"/>
            <a:ext cx="599360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Highlight top-rated and best-selling products in campaigns</a:t>
            </a:r>
            <a:endParaRPr lang="en-US" sz="1650" dirty="0"/>
          </a:p>
        </p:txBody>
      </p:sp>
      <p:sp>
        <p:nvSpPr>
          <p:cNvPr id="27" name="Shape 25"/>
          <p:cNvSpPr/>
          <p:nvPr/>
        </p:nvSpPr>
        <p:spPr>
          <a:xfrm>
            <a:off x="7421523" y="4775597"/>
            <a:ext cx="6464618" cy="1567101"/>
          </a:xfrm>
          <a:prstGeom prst="roundRect">
            <a:avLst>
              <a:gd name="adj" fmla="val 7002"/>
            </a:avLst>
          </a:prstGeom>
          <a:solidFill>
            <a:srgbClr val="F9F6F0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1523" y="4752737"/>
            <a:ext cx="6464618" cy="91440"/>
          </a:xfrm>
          <a:prstGeom prst="roundRect">
            <a:avLst>
              <a:gd name="adj" fmla="val 34884"/>
            </a:avLst>
          </a:prstGeom>
          <a:solidFill>
            <a:srgbClr val="D3C5B6"/>
          </a:solidFill>
          <a:ln/>
        </p:spPr>
      </p:sp>
      <p:sp>
        <p:nvSpPr>
          <p:cNvPr id="29" name="Shape 27"/>
          <p:cNvSpPr/>
          <p:nvPr/>
        </p:nvSpPr>
        <p:spPr>
          <a:xfrm>
            <a:off x="10334863" y="4456628"/>
            <a:ext cx="637937" cy="637937"/>
          </a:xfrm>
          <a:prstGeom prst="roundRect">
            <a:avLst>
              <a:gd name="adj" fmla="val 143337"/>
            </a:avLst>
          </a:prstGeom>
          <a:solidFill>
            <a:srgbClr val="D3C5B6"/>
          </a:solidFill>
          <a:ln/>
        </p:spPr>
      </p:sp>
      <p:sp>
        <p:nvSpPr>
          <p:cNvPr id="30" name="Text 28"/>
          <p:cNvSpPr/>
          <p:nvPr/>
        </p:nvSpPr>
        <p:spPr>
          <a:xfrm>
            <a:off x="10526197" y="4616053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5</a:t>
            </a:r>
            <a:endParaRPr lang="en-US" sz="2000" dirty="0"/>
          </a:p>
        </p:txBody>
      </p:sp>
      <p:sp>
        <p:nvSpPr>
          <p:cNvPr id="31" name="Text 29"/>
          <p:cNvSpPr/>
          <p:nvPr/>
        </p:nvSpPr>
        <p:spPr>
          <a:xfrm>
            <a:off x="7657028" y="5307211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Targeted Marketing</a:t>
            </a:r>
            <a:endParaRPr lang="en-US" sz="2050" dirty="0"/>
          </a:p>
        </p:txBody>
      </p:sp>
      <p:sp>
        <p:nvSpPr>
          <p:cNvPr id="32" name="Text 30"/>
          <p:cNvSpPr/>
          <p:nvPr/>
        </p:nvSpPr>
        <p:spPr>
          <a:xfrm>
            <a:off x="7657028" y="5767030"/>
            <a:ext cx="599360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Focus on high-revenue age groups and express-shipping users</a:t>
            </a:r>
            <a:endParaRPr lang="en-US" sz="1650" dirty="0"/>
          </a:p>
        </p:txBody>
      </p:sp>
      <p:sp>
        <p:nvSpPr>
          <p:cNvPr id="33" name="Shape 31"/>
          <p:cNvSpPr/>
          <p:nvPr/>
        </p:nvSpPr>
        <p:spPr>
          <a:xfrm>
            <a:off x="744260" y="6688159"/>
            <a:ext cx="13141881" cy="34171"/>
          </a:xfrm>
          <a:prstGeom prst="rect">
            <a:avLst/>
          </a:prstGeom>
          <a:solidFill>
            <a:srgbClr val="746558">
              <a:alpha val="50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744260" y="6961465"/>
            <a:ext cx="1314188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i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Made by Harshit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177409"/>
            <a:ext cx="2128004" cy="426244"/>
          </a:xfrm>
          <a:prstGeom prst="roundRect">
            <a:avLst>
              <a:gd name="adj" fmla="val 6386"/>
            </a:avLst>
          </a:prstGeom>
          <a:solidFill>
            <a:srgbClr val="ECE6DF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1245394"/>
            <a:ext cx="185582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6943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85666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793790" y="388846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378881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407093" y="285666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3407093" y="388846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3407093" y="437888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Features per transaction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20395" y="285666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37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6020395" y="388846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020395" y="437888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 Review Rating column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5586651"/>
            <a:ext cx="34649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93790" y="616779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93790" y="660999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4856321" y="5586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4856321" y="616779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Item, Category, Amount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4856321" y="660999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Season, Size, Color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68310"/>
            <a:ext cx="2237065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D3C5B6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89832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843915"/>
            <a:ext cx="167747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300520"/>
            <a:ext cx="80119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34946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2704505"/>
            <a:ext cx="6407944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2878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36923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28548" y="234946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8548" y="2704505"/>
            <a:ext cx="6408063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2" name="Text 9"/>
          <p:cNvSpPr/>
          <p:nvPr/>
        </p:nvSpPr>
        <p:spPr>
          <a:xfrm>
            <a:off x="7428548" y="2878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28548" y="336923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Used df.info() and .describe() for summary statistics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412896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4484013"/>
            <a:ext cx="6407944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6" name="Text 13"/>
          <p:cNvSpPr/>
          <p:nvPr/>
        </p:nvSpPr>
        <p:spPr>
          <a:xfrm>
            <a:off x="793790" y="4658320"/>
            <a:ext cx="32038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93790" y="514873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Imputed Review Rating using median by category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428548" y="412896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428548" y="4484013"/>
            <a:ext cx="6408063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20" name="Text 17"/>
          <p:cNvSpPr/>
          <p:nvPr/>
        </p:nvSpPr>
        <p:spPr>
          <a:xfrm>
            <a:off x="7428548" y="4658320"/>
            <a:ext cx="34287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428548" y="514873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Renamed to snake_case for readability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93790" y="590847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93790" y="6263521"/>
            <a:ext cx="6407944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24" name="Text 21"/>
          <p:cNvSpPr/>
          <p:nvPr/>
        </p:nvSpPr>
        <p:spPr>
          <a:xfrm>
            <a:off x="793790" y="6437828"/>
            <a:ext cx="28646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93790" y="692824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Created age_group and purchase_frequency_days</a:t>
            </a:r>
            <a:endParaRPr lang="en-US" sz="1750" dirty="0"/>
          </a:p>
        </p:txBody>
      </p:sp>
      <p:sp>
        <p:nvSpPr>
          <p:cNvPr id="26" name="Text 23"/>
          <p:cNvSpPr/>
          <p:nvPr/>
        </p:nvSpPr>
        <p:spPr>
          <a:xfrm>
            <a:off x="7428548" y="590847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7" name="Shape 24"/>
          <p:cNvSpPr/>
          <p:nvPr/>
        </p:nvSpPr>
        <p:spPr>
          <a:xfrm>
            <a:off x="7428548" y="6263521"/>
            <a:ext cx="6408063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28" name="Text 25"/>
          <p:cNvSpPr/>
          <p:nvPr/>
        </p:nvSpPr>
        <p:spPr>
          <a:xfrm>
            <a:off x="7428548" y="6437828"/>
            <a:ext cx="29479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9" name="Text 26"/>
          <p:cNvSpPr/>
          <p:nvPr/>
        </p:nvSpPr>
        <p:spPr>
          <a:xfrm>
            <a:off x="7428548" y="692824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Connected to PostgreSQL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03684" y="392192"/>
            <a:ext cx="1137999" cy="268129"/>
          </a:xfrm>
          <a:prstGeom prst="roundRect">
            <a:avLst>
              <a:gd name="adj" fmla="val 6385"/>
            </a:avLst>
          </a:prstGeom>
          <a:solidFill>
            <a:srgbClr val="ECE6D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89171" y="469225"/>
            <a:ext cx="114062" cy="1140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60263" y="434935"/>
            <a:ext cx="795933" cy="182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SQL INSIGHTS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2803684" y="717352"/>
            <a:ext cx="3566398" cy="445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Analysis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2803684" y="1519595"/>
            <a:ext cx="2139791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Gender Comparison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2803684" y="1929646"/>
            <a:ext cx="5274588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revenue generated by male vs. female customers shows balanced spending patterns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2803684" y="2617535"/>
            <a:ext cx="5274588" cy="25360"/>
          </a:xfrm>
          <a:prstGeom prst="rect">
            <a:avLst/>
          </a:prstGeom>
          <a:solidFill>
            <a:srgbClr val="746558">
              <a:alpha val="5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2803684" y="2803208"/>
            <a:ext cx="2251829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Shipping Preferences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2803684" y="3213259"/>
            <a:ext cx="5274588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Express shipping users show higher average purchase amounts compared to Standard</a:t>
            </a:r>
            <a:endParaRPr lang="en-US" sz="11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92" y="1537335"/>
            <a:ext cx="3400425" cy="340042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137422" y="6185654"/>
            <a:ext cx="175462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68%</a:t>
            </a:r>
            <a:endParaRPr lang="en-US" sz="28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898" y="5294114"/>
            <a:ext cx="2139791" cy="21397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803684" y="7612142"/>
            <a:ext cx="4422338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Customers using Express shipping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8738116" y="6185654"/>
            <a:ext cx="175462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32%</a:t>
            </a:r>
            <a:endParaRPr lang="en-US" sz="28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592" y="5294114"/>
            <a:ext cx="2139791" cy="21397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04259" y="7612142"/>
            <a:ext cx="4422458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Standard shipping preference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1090"/>
            <a:ext cx="75808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1003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501003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Strategic Finding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75774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Identified customers who used discounts but still spent above average purchase amount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1003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501003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0" name="Text 7"/>
          <p:cNvSpPr/>
          <p:nvPr/>
        </p:nvSpPr>
        <p:spPr>
          <a:xfrm>
            <a:off x="5565696" y="5267325"/>
            <a:ext cx="30383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Business Opportunity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5696" y="575774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These customers respond to promotions without sacrificing transaction value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01003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9653" y="501003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4" name="Text 11"/>
          <p:cNvSpPr/>
          <p:nvPr/>
        </p:nvSpPr>
        <p:spPr>
          <a:xfrm>
            <a:off x="998886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Action Item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8868" y="575774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 this segment with exclusive offers to drive loyalty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96791" y="384572"/>
            <a:ext cx="1604963" cy="277892"/>
          </a:xfrm>
          <a:prstGeom prst="roundRect">
            <a:avLst>
              <a:gd name="adj" fmla="val 6033"/>
            </a:avLst>
          </a:prstGeom>
          <a:noFill/>
          <a:ln w="7620">
            <a:solidFill>
              <a:srgbClr val="D3C5B6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2988231" y="434102"/>
            <a:ext cx="1422083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PERFORMANCE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2896791" y="718304"/>
            <a:ext cx="5702737" cy="436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Top-Rated Products &amp; Categories</a:t>
            </a:r>
            <a:endParaRPr lang="en-US" sz="2750" dirty="0"/>
          </a:p>
        </p:txBody>
      </p:sp>
      <p:sp>
        <p:nvSpPr>
          <p:cNvPr id="5" name="Text 3"/>
          <p:cNvSpPr/>
          <p:nvPr/>
        </p:nvSpPr>
        <p:spPr>
          <a:xfrm>
            <a:off x="2896791" y="1504117"/>
            <a:ext cx="2034897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Highest Review Ratings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2896791" y="1862018"/>
            <a:ext cx="4247912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5 products identified with exceptional customer satisfaction</a:t>
            </a:r>
            <a:endParaRPr lang="en-US" sz="11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6791" y="2242542"/>
            <a:ext cx="4247912" cy="424791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93079" y="1504117"/>
            <a:ext cx="2319576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Discount-Dependent Items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493079" y="1862018"/>
            <a:ext cx="4247912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 products with highest percentage of discounted purchases reveal price sensitivity</a:t>
            </a:r>
            <a:endParaRPr lang="en-US" sz="11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79" y="2465903"/>
            <a:ext cx="4247912" cy="4247912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2896791" y="7028140"/>
            <a:ext cx="8836700" cy="816769"/>
          </a:xfrm>
          <a:prstGeom prst="roundRect">
            <a:avLst>
              <a:gd name="adj" fmla="val 2566"/>
            </a:avLst>
          </a:prstGeom>
          <a:solidFill>
            <a:srgbClr val="E2D9CF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451" y="7232809"/>
            <a:ext cx="174546" cy="1396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350657" y="7202686"/>
            <a:ext cx="8243173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Insight: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Top-rated products should be highlighted in marketing campaigns, while discount-dependent items need strategic pricing review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92029"/>
            <a:ext cx="67497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40969"/>
            <a:ext cx="3664744" cy="1669852"/>
          </a:xfrm>
          <a:prstGeom prst="roundRect">
            <a:avLst>
              <a:gd name="adj" fmla="val 2038"/>
            </a:avLst>
          </a:prstGeom>
          <a:solidFill>
            <a:srgbClr val="D3C5B6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267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758202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First-time buyers exploring product range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040969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D3C5B6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2267783"/>
            <a:ext cx="3002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2758202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2-5 purchases showing growing engagement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393763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D3C5B6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1644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465486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5+ purchases demonstrating strong brand affinity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726549"/>
            <a:ext cx="34749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Subscription Correlation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93790" y="630769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Customers with &gt;5 purchases show higher subscription rates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6321" y="5726549"/>
            <a:ext cx="3159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4856321" y="630769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Middle-aged segments contribute highest total revenue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936069"/>
            <a:ext cx="3542228" cy="426244"/>
          </a:xfrm>
          <a:prstGeom prst="roundRect">
            <a:avLst>
              <a:gd name="adj" fmla="val 6386"/>
            </a:avLst>
          </a:prstGeom>
          <a:solidFill>
            <a:srgbClr val="ECE6DF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1004054"/>
            <a:ext cx="327005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SUBSCRIBERS VS NON-SUBSCRIBERS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14530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Subscription Advantage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10758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41074" y="34375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641074" y="392799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Subscribers show elevated average purchase amounts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571643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41074" y="47984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Greater Revenue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641074" y="528887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revenue significantly higher from subscription base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932527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41074" y="615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Loyalty Impact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641074" y="6649760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Subscription drives repeat purchase behavior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396246"/>
            <a:ext cx="2634377" cy="426244"/>
          </a:xfrm>
          <a:prstGeom prst="roundRect">
            <a:avLst>
              <a:gd name="adj" fmla="val 6386"/>
            </a:avLst>
          </a:prstGeom>
          <a:solidFill>
            <a:srgbClr val="ECE6D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1518642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1464231"/>
            <a:ext cx="209002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POWER BI DASHBOARD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19132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Interactive Insights</a:t>
            </a:r>
            <a:endParaRPr lang="en-US" sz="4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296215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30968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Visual Analytics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3587234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dashboard presenting key metrics and trends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440376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45384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Dynamic Filtering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5028843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Slice data by demographics, products, and time periods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90" y="584537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44253" y="5980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644253" y="6470452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visibility into customer behavior patterns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2026-01-15T06:48:42Z</dcterms:created>
  <dcterms:modified xsi:type="dcterms:W3CDTF">2026-01-15T06:48:42Z</dcterms:modified>
</cp:coreProperties>
</file>